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7" r:id="rId5"/>
    <p:sldId id="271" r:id="rId6"/>
    <p:sldId id="272" r:id="rId7"/>
    <p:sldId id="265" r:id="rId8"/>
    <p:sldId id="273" r:id="rId9"/>
    <p:sldId id="274" r:id="rId10"/>
    <p:sldId id="275" r:id="rId11"/>
    <p:sldId id="276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29809"/>
    <a:srgbClr val="E3E7E1"/>
    <a:srgbClr val="EAEAEA"/>
    <a:srgbClr val="1B440E"/>
    <a:srgbClr val="0D381C"/>
    <a:srgbClr val="DDDDDD"/>
    <a:srgbClr val="F7FF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0"/>
  </p:normalViewPr>
  <p:slideViewPr>
    <p:cSldViewPr>
      <p:cViewPr>
        <p:scale>
          <a:sx n="100" d="100"/>
          <a:sy n="100" d="100"/>
        </p:scale>
        <p:origin x="-2268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06904-A233-4B62-BDBD-5D1A69FEC8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84582-B6E4-4489-A2E4-F4C722DCA0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79A2F-C2FB-48D7-9915-B951D3BD2E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94BD0-76FF-49F6-A923-BA271D477C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A9A86-C815-4E00-8A40-6156D0387F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8E890-BBE6-4D89-95D3-AD9D86A9D4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55EEE-5D80-4ACB-94EE-1DE12A552E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51CB8-934C-4B34-A906-423EE77125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A897B-DE70-4C67-9ED6-5E9768EE9A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B273B-DFFA-41BB-9569-21A9A8FD32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60D90-0454-44AB-9B32-9A9F1AD787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29926A-1432-47A7-A2FD-8A4950989C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/>
            </a:lvl1pPr>
          </a:lstStyle>
          <a:p>
            <a:fld id="{E5178851-AAB7-41B3-B142-902625FDB61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4000"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martphone.u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iltoa.lazauskas@smartphone.ua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.lazauskas@smartphone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352800" y="1645350"/>
            <a:ext cx="526073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100" b="1" baseline="0" dirty="0" smtClean="0">
                <a:solidFill>
                  <a:srgbClr val="DDDD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«Неделя компании» на SmartPhone.ua</a:t>
            </a:r>
            <a:endParaRPr lang="ru-RU" sz="2100" b="1" baseline="0" dirty="0">
              <a:solidFill>
                <a:srgbClr val="DDDDD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1162050" y="4313238"/>
            <a:ext cx="11477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b="1" baseline="0" dirty="0">
                <a:solidFill>
                  <a:srgbClr val="F7FF18"/>
                </a:solidFill>
              </a:rPr>
              <a:t>СМАРТФОНЫ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2654300" y="432117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b="1" baseline="0">
                <a:solidFill>
                  <a:srgbClr val="F7FF18"/>
                </a:solidFill>
              </a:rPr>
              <a:t>ПЛАНШЕТЫ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4076700" y="4321175"/>
            <a:ext cx="10747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b="1" baseline="0">
                <a:solidFill>
                  <a:srgbClr val="F7FF18"/>
                </a:solidFill>
              </a:rPr>
              <a:t>БУКРИДЕРЫ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5461000" y="4318000"/>
            <a:ext cx="1123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b="1" baseline="0">
                <a:solidFill>
                  <a:srgbClr val="F7FF18"/>
                </a:solidFill>
              </a:rPr>
              <a:t>УЛЬТРАБУКИ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6816725" y="4318000"/>
            <a:ext cx="11890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b="1" baseline="0" dirty="0">
                <a:solidFill>
                  <a:srgbClr val="F7FF18"/>
                </a:solidFill>
              </a:rPr>
              <a:t>АКСЕССУАРЫ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3347864" y="764704"/>
            <a:ext cx="47990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ПРЕЗЕНТАЦИЯ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7524750" y="5300663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201</a:t>
            </a:r>
            <a:r>
              <a:rPr lang="en-US" sz="2000" dirty="0" smtClean="0">
                <a:solidFill>
                  <a:schemeClr val="bg1"/>
                </a:solidFill>
              </a:rPr>
              <a:t>5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г.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827088" y="5299075"/>
            <a:ext cx="137088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</a:rPr>
              <a:t>SmartPhone.ua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912813" y="5661248"/>
            <a:ext cx="1900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Украина, Киев</a:t>
            </a:r>
          </a:p>
          <a:p>
            <a:r>
              <a:rPr lang="ru-RU">
                <a:solidFill>
                  <a:schemeClr val="bg1"/>
                </a:solidFill>
              </a:rPr>
              <a:t>тел. +38 (044) 332-99-55</a:t>
            </a:r>
          </a:p>
        </p:txBody>
      </p:sp>
    </p:spTree>
  </p:cSld>
  <p:clrMapOvr>
    <a:masterClrMapping/>
  </p:clrMapOvr>
  <p:transition spd="slow" advClick="0" advTm="7114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2843213" y="980728"/>
            <a:ext cx="5400675" cy="5040660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754313" y="104775"/>
            <a:ext cx="42751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информация</a:t>
            </a:r>
          </a:p>
        </p:txBody>
      </p:sp>
      <p:pic>
        <p:nvPicPr>
          <p:cNvPr id="7173" name="Picture 5" descr="s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2024470" cy="2088232"/>
          </a:xfrm>
          <a:prstGeom prst="rect">
            <a:avLst/>
          </a:prstGeom>
          <a:noFill/>
        </p:spPr>
      </p:pic>
      <p:pic>
        <p:nvPicPr>
          <p:cNvPr id="7174" name="Picture 6" descr="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2214761" cy="2470747"/>
          </a:xfrm>
          <a:prstGeom prst="rect">
            <a:avLst/>
          </a:prstGeom>
          <a:noFill/>
        </p:spPr>
      </p:pic>
      <p:sp>
        <p:nvSpPr>
          <p:cNvPr id="7175" name="Text Box 7">
            <a:hlinkClick r:id="rId4"/>
          </p:cNvPr>
          <p:cNvSpPr txBox="1">
            <a:spLocks noChangeArrowheads="1"/>
          </p:cNvSpPr>
          <p:nvPr/>
        </p:nvSpPr>
        <p:spPr bwMode="auto">
          <a:xfrm>
            <a:off x="2968203" y="961177"/>
            <a:ext cx="45561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8000"/>
                </a:solidFill>
              </a:rPr>
              <a:t>Интернет портал  </a:t>
            </a:r>
            <a:r>
              <a:rPr lang="ru-RU" sz="2800" b="1" dirty="0" err="1">
                <a:solidFill>
                  <a:srgbClr val="008000"/>
                </a:solidFill>
              </a:rPr>
              <a:t>SmartPhone.ua</a:t>
            </a:r>
            <a:r>
              <a:rPr lang="ru-RU" sz="2800" b="1" dirty="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987824" y="1412776"/>
            <a:ext cx="532859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 smtClean="0"/>
              <a:t>SmartPhone.ua</a:t>
            </a:r>
            <a:r>
              <a:rPr lang="ru-RU" sz="2400" dirty="0" smtClean="0"/>
              <a:t> </a:t>
            </a:r>
            <a:r>
              <a:rPr lang="ru-RU" sz="2400" dirty="0"/>
              <a:t>— популярный портал о технике и мобильной связи, </a:t>
            </a:r>
            <a:r>
              <a:rPr lang="ru-RU" sz="2400" dirty="0" smtClean="0"/>
              <a:t>один </a:t>
            </a:r>
            <a:r>
              <a:rPr lang="ru-RU" sz="2400" dirty="0"/>
              <a:t>из  крупнейших украинских сайтов, предлагающий всю </a:t>
            </a:r>
            <a:r>
              <a:rPr lang="ru-RU" sz="2400" dirty="0" smtClean="0"/>
              <a:t>необходимую  </a:t>
            </a:r>
            <a:r>
              <a:rPr lang="ru-RU" sz="2400" dirty="0"/>
              <a:t>информацию как о мобильных телефонах, </a:t>
            </a:r>
            <a:r>
              <a:rPr lang="ru-RU" sz="2400" dirty="0" smtClean="0"/>
              <a:t>смартфонах </a:t>
            </a:r>
            <a:r>
              <a:rPr lang="ru-RU" sz="2400" dirty="0"/>
              <a:t>и другой портативной </a:t>
            </a:r>
            <a:r>
              <a:rPr lang="ru-RU" sz="2400" dirty="0" smtClean="0"/>
              <a:t>технике, </a:t>
            </a:r>
            <a:r>
              <a:rPr lang="ru-RU" sz="2400" dirty="0"/>
              <a:t>уже пользующейся </a:t>
            </a:r>
            <a:r>
              <a:rPr lang="ru-RU" sz="2400" dirty="0" smtClean="0"/>
              <a:t>большой </a:t>
            </a:r>
            <a:r>
              <a:rPr lang="ru-RU" sz="2400" dirty="0"/>
              <a:t>популярностью, так и о моделях, которые только  появляются на нашем рынке. </a:t>
            </a:r>
          </a:p>
          <a:p>
            <a:endParaRPr lang="en-US" sz="2400" dirty="0" smtClean="0"/>
          </a:p>
          <a:p>
            <a:r>
              <a:rPr lang="ru-RU" sz="2400" b="1" dirty="0" smtClean="0"/>
              <a:t>Посетители </a:t>
            </a:r>
            <a:r>
              <a:rPr lang="ru-RU" sz="2400" b="1" dirty="0"/>
              <a:t>сайта</a:t>
            </a:r>
            <a:r>
              <a:rPr lang="ru-RU" sz="2400" dirty="0"/>
              <a:t> — это  мужчины и женщины </a:t>
            </a:r>
            <a:r>
              <a:rPr lang="ru-RU" sz="2400" dirty="0" smtClean="0"/>
              <a:t>(16-45 </a:t>
            </a:r>
            <a:r>
              <a:rPr lang="ru-RU" sz="2400" dirty="0"/>
              <a:t>лет), которые </a:t>
            </a:r>
            <a:r>
              <a:rPr lang="ru-RU" sz="2400" dirty="0" smtClean="0"/>
              <a:t>интересуются </a:t>
            </a:r>
            <a:r>
              <a:rPr lang="ru-RU" sz="2400" dirty="0"/>
              <a:t>последними новинками </a:t>
            </a:r>
            <a:r>
              <a:rPr lang="ru-RU" sz="2400" dirty="0" smtClean="0"/>
              <a:t>в </a:t>
            </a:r>
            <a:r>
              <a:rPr lang="ru-RU" sz="2400" dirty="0"/>
              <a:t>мире </a:t>
            </a:r>
            <a:r>
              <a:rPr lang="ru-RU" sz="2400" dirty="0" smtClean="0"/>
              <a:t>мобильных </a:t>
            </a:r>
            <a:r>
              <a:rPr lang="ru-RU" sz="2400" dirty="0"/>
              <a:t>технологий, новыми </a:t>
            </a:r>
            <a:r>
              <a:rPr lang="ru-RU" sz="2400" dirty="0" smtClean="0"/>
              <a:t>устройствами</a:t>
            </a:r>
            <a:r>
              <a:rPr lang="en-US" sz="2400" dirty="0" smtClean="0"/>
              <a:t> </a:t>
            </a:r>
            <a:r>
              <a:rPr lang="ru-RU" sz="2400" dirty="0" smtClean="0"/>
              <a:t>и сопутствующими </a:t>
            </a:r>
            <a:r>
              <a:rPr lang="ru-RU" sz="2400" dirty="0"/>
              <a:t>гаджетами. Их привлекают возможность </a:t>
            </a:r>
            <a:r>
              <a:rPr lang="ru-RU" sz="2400" dirty="0" smtClean="0"/>
              <a:t>просмотра  </a:t>
            </a:r>
            <a:r>
              <a:rPr lang="ru-RU" sz="2400" dirty="0"/>
              <a:t>текстовых и </a:t>
            </a:r>
            <a:r>
              <a:rPr lang="ru-RU" sz="2400" dirty="0" err="1" smtClean="0"/>
              <a:t>видеообзоров</a:t>
            </a:r>
            <a:r>
              <a:rPr lang="ru-RU" sz="2400" dirty="0"/>
              <a:t>, удобный подбор, </a:t>
            </a:r>
            <a:r>
              <a:rPr lang="ru-RU" sz="2400" dirty="0" smtClean="0"/>
              <a:t>актуальные </a:t>
            </a:r>
            <a:r>
              <a:rPr lang="ru-RU" sz="2400" dirty="0"/>
              <a:t>цены </a:t>
            </a:r>
            <a:r>
              <a:rPr lang="ru-RU" sz="2400" dirty="0" smtClean="0"/>
              <a:t>интернет-магазинов </a:t>
            </a:r>
            <a:r>
              <a:rPr lang="ru-RU" sz="2400" dirty="0"/>
              <a:t>и уникальные сервисы, такие, например, как обрезка  мелодий </a:t>
            </a:r>
            <a:r>
              <a:rPr lang="ru-RU" sz="2400" dirty="0" err="1"/>
              <a:t>online</a:t>
            </a:r>
            <a:r>
              <a:rPr lang="ru-RU" sz="2400" dirty="0"/>
              <a:t>. </a:t>
            </a:r>
            <a:r>
              <a:rPr lang="ru-RU" sz="2400" dirty="0" smtClean="0"/>
              <a:t>Аудитория </a:t>
            </a:r>
            <a:r>
              <a:rPr lang="ru-RU" sz="2400" dirty="0"/>
              <a:t>сайта очень активная.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059832" y="3573016"/>
            <a:ext cx="482453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</p:spTree>
  </p:cSld>
  <p:clrMapOvr>
    <a:masterClrMapping/>
  </p:clrMapOvr>
  <p:transition spd="slow" advClick="0" advTm="5210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409950" y="2277244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414713" y="1268413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28913" y="-26988"/>
            <a:ext cx="44699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чего </a:t>
            </a:r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 </a:t>
            </a:r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проводить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728913" y="260648"/>
            <a:ext cx="60307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"Неделю компании" на 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Smartphone.ua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444875" y="1268413"/>
            <a:ext cx="40020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1B440E"/>
                </a:solidFill>
              </a:rPr>
              <a:t>Ознакомление потребителей с линейкой продуктов </a:t>
            </a:r>
            <a:r>
              <a:rPr lang="ru-RU" sz="2000" b="1" dirty="0" smtClean="0">
                <a:solidFill>
                  <a:srgbClr val="1B440E"/>
                </a:solidFill>
              </a:rPr>
              <a:t>бренда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6150" y="2297882"/>
            <a:ext cx="38877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Предоставление детальной и объективной информации </a:t>
            </a:r>
            <a:r>
              <a:rPr lang="ru-RU" altLang="zh-CN" sz="2000" b="1" dirty="0" smtClean="0">
                <a:solidFill>
                  <a:srgbClr val="1B440E"/>
                </a:solidFill>
              </a:rPr>
              <a:t>по актуальным продуктам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3409950" y="3285356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3494088" y="3415323"/>
            <a:ext cx="381258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Расширения знаний покупателей о бренде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3409950" y="4293468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3491880" y="4437608"/>
            <a:ext cx="422923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B440E"/>
                </a:solidFill>
              </a:rPr>
              <a:t>Популяризация торговой марки и ее </a:t>
            </a:r>
            <a:r>
              <a:rPr lang="ru-RU" sz="2000" b="1" dirty="0" smtClean="0">
                <a:solidFill>
                  <a:srgbClr val="1B440E"/>
                </a:solidFill>
              </a:rPr>
              <a:t>продуктов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1538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1103343"/>
            <a:ext cx="1871662" cy="857189"/>
          </a:xfrm>
          <a:prstGeom prst="rect">
            <a:avLst/>
          </a:prstGeom>
          <a:noFill/>
        </p:spPr>
      </p:pic>
      <p:pic>
        <p:nvPicPr>
          <p:cNvPr id="15387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2276872"/>
            <a:ext cx="1871662" cy="671216"/>
          </a:xfrm>
          <a:prstGeom prst="rect">
            <a:avLst/>
          </a:prstGeom>
          <a:noFill/>
        </p:spPr>
      </p:pic>
      <p:pic>
        <p:nvPicPr>
          <p:cNvPr id="15388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3212976"/>
            <a:ext cx="1871662" cy="723616"/>
          </a:xfrm>
          <a:prstGeom prst="rect">
            <a:avLst/>
          </a:prstGeom>
          <a:noFill/>
        </p:spPr>
      </p:pic>
      <p:pic>
        <p:nvPicPr>
          <p:cNvPr id="15390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4221088"/>
            <a:ext cx="1871662" cy="79888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751138" y="159023"/>
            <a:ext cx="54016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выглядит «Неделя компании»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48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2013 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52" y="908720"/>
            <a:ext cx="7608564" cy="573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71378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409950" y="2277244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414713" y="1268413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28913" y="159023"/>
            <a:ext cx="25915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предлагаем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444875" y="1268413"/>
            <a:ext cx="40020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1B440E"/>
                </a:solidFill>
              </a:rPr>
              <a:t>Промо-блок </a:t>
            </a:r>
            <a:r>
              <a:rPr lang="ru-RU" sz="2000" b="1" dirty="0">
                <a:solidFill>
                  <a:srgbClr val="1B440E"/>
                </a:solidFill>
              </a:rPr>
              <a:t>с лучшими продуктами компании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6150" y="2411403"/>
            <a:ext cx="388778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Текстовые и </a:t>
            </a:r>
            <a:r>
              <a:rPr lang="ru-RU" altLang="zh-CN" sz="2000" b="1" dirty="0" err="1" smtClean="0">
                <a:solidFill>
                  <a:srgbClr val="1B440E"/>
                </a:solidFill>
              </a:rPr>
              <a:t>видеообзоры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3409950" y="3285356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3494088" y="3284984"/>
            <a:ext cx="4155946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Интересные и познавательные материалы об </a:t>
            </a:r>
            <a:endParaRPr lang="ru-RU" altLang="zh-CN" sz="2000" b="1" dirty="0" smtClean="0">
              <a:solidFill>
                <a:srgbClr val="1B440E"/>
              </a:solidFill>
            </a:endParaRPr>
          </a:p>
          <a:p>
            <a:r>
              <a:rPr lang="ru-RU" altLang="zh-CN" sz="2000" b="1" dirty="0" smtClean="0">
                <a:solidFill>
                  <a:srgbClr val="1B440E"/>
                </a:solidFill>
              </a:rPr>
              <a:t>истории </a:t>
            </a:r>
            <a:r>
              <a:rPr lang="ru-RU" altLang="zh-CN" sz="2000" b="1" dirty="0">
                <a:solidFill>
                  <a:srgbClr val="1B440E"/>
                </a:solidFill>
              </a:rPr>
              <a:t>бренда и эволюции продуктов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3409950" y="4293468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3491880" y="4437608"/>
            <a:ext cx="203151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B440E"/>
                </a:solidFill>
              </a:rPr>
              <a:t>Проведение конкурса</a:t>
            </a: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1538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1103343"/>
            <a:ext cx="1871662" cy="857189"/>
          </a:xfrm>
          <a:prstGeom prst="rect">
            <a:avLst/>
          </a:prstGeom>
          <a:noFill/>
        </p:spPr>
      </p:pic>
      <p:pic>
        <p:nvPicPr>
          <p:cNvPr id="15387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2276872"/>
            <a:ext cx="1871662" cy="671216"/>
          </a:xfrm>
          <a:prstGeom prst="rect">
            <a:avLst/>
          </a:prstGeom>
          <a:noFill/>
        </p:spPr>
      </p:pic>
      <p:pic>
        <p:nvPicPr>
          <p:cNvPr id="15388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3212976"/>
            <a:ext cx="1871662" cy="723616"/>
          </a:xfrm>
          <a:prstGeom prst="rect">
            <a:avLst/>
          </a:prstGeom>
          <a:noFill/>
        </p:spPr>
      </p:pic>
      <p:pic>
        <p:nvPicPr>
          <p:cNvPr id="15390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4221088"/>
            <a:ext cx="1871662" cy="798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729352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409950" y="2637284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414713" y="1268413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28913" y="159023"/>
            <a:ext cx="23233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получаете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444875" y="1268413"/>
            <a:ext cx="40020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1B440E"/>
                </a:solidFill>
              </a:rPr>
              <a:t>Ежедневный контакт с </a:t>
            </a:r>
            <a:r>
              <a:rPr lang="ru-RU" sz="2000" b="1" dirty="0" smtClean="0">
                <a:solidFill>
                  <a:srgbClr val="1B440E"/>
                </a:solidFill>
              </a:rPr>
              <a:t>35 </a:t>
            </a:r>
            <a:r>
              <a:rPr lang="ru-RU" sz="2000" b="1" dirty="0">
                <a:solidFill>
                  <a:srgbClr val="1B440E"/>
                </a:solidFill>
              </a:rPr>
              <a:t>тыс. уникальных пользователей из Украины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6150" y="2636912"/>
            <a:ext cx="38877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Детальные текстовые и </a:t>
            </a:r>
            <a:r>
              <a:rPr lang="ru-RU" altLang="zh-CN" sz="2000" b="1" dirty="0" err="1" smtClean="0">
                <a:solidFill>
                  <a:srgbClr val="1B440E"/>
                </a:solidFill>
              </a:rPr>
              <a:t>видеообзоры</a:t>
            </a:r>
            <a:r>
              <a:rPr lang="ru-RU" altLang="zh-CN" sz="2000" b="1" dirty="0" smtClean="0">
                <a:solidFill>
                  <a:srgbClr val="1B440E"/>
                </a:solidFill>
              </a:rPr>
              <a:t> двух </a:t>
            </a:r>
            <a:r>
              <a:rPr lang="ru-RU" altLang="zh-CN" sz="2000" b="1" dirty="0">
                <a:solidFill>
                  <a:srgbClr val="1B440E"/>
                </a:solidFill>
              </a:rPr>
              <a:t>своих продуктов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3409950" y="3933428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3494088" y="3933056"/>
            <a:ext cx="4182620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Благодарных покупателей, которые знают о </a:t>
            </a:r>
            <a:endParaRPr lang="ru-RU" altLang="zh-CN" sz="2000" b="1" dirty="0" smtClean="0">
              <a:solidFill>
                <a:srgbClr val="1B440E"/>
              </a:solidFill>
            </a:endParaRPr>
          </a:p>
          <a:p>
            <a:r>
              <a:rPr lang="ru-RU" altLang="zh-CN" sz="2000" b="1" dirty="0" smtClean="0">
                <a:solidFill>
                  <a:srgbClr val="1B440E"/>
                </a:solidFill>
              </a:rPr>
              <a:t>Вашей </a:t>
            </a:r>
            <a:r>
              <a:rPr lang="ru-RU" altLang="zh-CN" sz="2000" b="1" dirty="0">
                <a:solidFill>
                  <a:srgbClr val="1B440E"/>
                </a:solidFill>
              </a:rPr>
              <a:t>компании то, что Вы хотите им сказать!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1538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1103343"/>
            <a:ext cx="1871662" cy="857189"/>
          </a:xfrm>
          <a:prstGeom prst="rect">
            <a:avLst/>
          </a:prstGeom>
          <a:noFill/>
        </p:spPr>
      </p:pic>
      <p:pic>
        <p:nvPicPr>
          <p:cNvPr id="15387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2636912"/>
            <a:ext cx="1871662" cy="671216"/>
          </a:xfrm>
          <a:prstGeom prst="rect">
            <a:avLst/>
          </a:prstGeom>
          <a:noFill/>
        </p:spPr>
      </p:pic>
      <p:pic>
        <p:nvPicPr>
          <p:cNvPr id="15388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3929520"/>
            <a:ext cx="1871662" cy="723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226853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751138" y="159023"/>
            <a:ext cx="5198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Детальнее о том, что делаем мы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390900" y="1196975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540125" y="1331283"/>
            <a:ext cx="486568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 smtClean="0">
                <a:solidFill>
                  <a:srgbClr val="1B440E"/>
                </a:solidFill>
              </a:rPr>
              <a:t>Промо-блок </a:t>
            </a:r>
            <a:r>
              <a:rPr lang="ru-RU" altLang="zh-CN" sz="2000" b="1" dirty="0">
                <a:solidFill>
                  <a:srgbClr val="1B440E"/>
                </a:solidFill>
              </a:rPr>
              <a:t>с лучшими продуктами компании</a:t>
            </a:r>
            <a:endParaRPr lang="ru-RU" sz="2000" dirty="0">
              <a:solidFill>
                <a:srgbClr val="1B440E"/>
              </a:solidFill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515" y="2348880"/>
            <a:ext cx="4772479" cy="316835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751138" y="159023"/>
            <a:ext cx="5198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Детальнее о том, что делаем мы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390900" y="1196974"/>
            <a:ext cx="4248150" cy="1151906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540125" y="1268760"/>
            <a:ext cx="4865688" cy="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Текстовые и </a:t>
            </a:r>
            <a:r>
              <a:rPr lang="ru-RU" altLang="zh-CN" sz="2000" b="1" dirty="0" err="1" smtClean="0">
                <a:solidFill>
                  <a:srgbClr val="1B440E"/>
                </a:solidFill>
              </a:rPr>
              <a:t>видеообзоры</a:t>
            </a:r>
            <a:r>
              <a:rPr lang="ru-RU" altLang="zh-CN" sz="2000" b="1" dirty="0">
                <a:solidFill>
                  <a:srgbClr val="1B440E"/>
                </a:solidFill>
              </a:rPr>
              <a:t>: </a:t>
            </a:r>
            <a:r>
              <a:rPr lang="ru-RU" altLang="zh-CN" sz="2000" dirty="0" smtClean="0">
                <a:solidFill>
                  <a:srgbClr val="1B440E"/>
                </a:solidFill>
              </a:rPr>
              <a:t>мы </a:t>
            </a:r>
            <a:r>
              <a:rPr lang="ru-RU" altLang="zh-CN" sz="2000" dirty="0">
                <a:solidFill>
                  <a:srgbClr val="1B440E"/>
                </a:solidFill>
              </a:rPr>
              <a:t>пишем </a:t>
            </a:r>
            <a:endParaRPr lang="ru-RU" altLang="zh-CN" sz="2000" dirty="0" smtClean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обзоры </a:t>
            </a:r>
            <a:r>
              <a:rPr lang="ru-RU" altLang="zh-CN" sz="2000" dirty="0">
                <a:solidFill>
                  <a:srgbClr val="1B440E"/>
                </a:solidFill>
              </a:rPr>
              <a:t>двух устройств и </a:t>
            </a:r>
            <a:r>
              <a:rPr lang="ru-RU" altLang="zh-CN" sz="2000" dirty="0" smtClean="0">
                <a:solidFill>
                  <a:srgbClr val="1B440E"/>
                </a:solidFill>
              </a:rPr>
              <a:t>дополнительно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 </a:t>
            </a:r>
            <a:r>
              <a:rPr lang="ru-RU" altLang="zh-CN" sz="2000" dirty="0">
                <a:solidFill>
                  <a:srgbClr val="1B440E"/>
                </a:solidFill>
              </a:rPr>
              <a:t>снимаем к ним </a:t>
            </a:r>
            <a:r>
              <a:rPr lang="ru-RU" altLang="zh-CN" sz="2000" dirty="0" smtClean="0">
                <a:solidFill>
                  <a:srgbClr val="1B440E"/>
                </a:solidFill>
              </a:rPr>
              <a:t>видео </a:t>
            </a:r>
            <a:r>
              <a:rPr lang="ru-RU" altLang="zh-CN" sz="2000" dirty="0">
                <a:solidFill>
                  <a:srgbClr val="1B440E"/>
                </a:solidFill>
              </a:rPr>
              <a:t>с </a:t>
            </a:r>
            <a:r>
              <a:rPr lang="ru-RU" altLang="zh-CN" sz="2000" dirty="0" smtClean="0">
                <a:solidFill>
                  <a:srgbClr val="1B440E"/>
                </a:solidFill>
              </a:rPr>
              <a:t>последующей его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публикацией на </a:t>
            </a:r>
            <a:r>
              <a:rPr lang="ru-RU" altLang="zh-CN" sz="2000" dirty="0">
                <a:solidFill>
                  <a:srgbClr val="1B440E"/>
                </a:solidFill>
              </a:rPr>
              <a:t>портале и </a:t>
            </a:r>
            <a:r>
              <a:rPr lang="ru-RU" altLang="zh-CN" sz="2000" dirty="0" err="1" smtClean="0">
                <a:solidFill>
                  <a:srgbClr val="1B440E"/>
                </a:solidFill>
              </a:rPr>
              <a:t>Youtube</a:t>
            </a:r>
            <a:r>
              <a:rPr lang="ru-RU" altLang="zh-CN" sz="2000" dirty="0" smtClean="0">
                <a:solidFill>
                  <a:srgbClr val="1B440E"/>
                </a:solidFill>
              </a:rPr>
              <a:t> </a:t>
            </a:r>
            <a:r>
              <a:rPr lang="ru-RU" altLang="zh-CN" sz="2000" dirty="0">
                <a:solidFill>
                  <a:srgbClr val="1B440E"/>
                </a:solidFill>
              </a:rPr>
              <a:t>канале.</a:t>
            </a:r>
            <a:endParaRPr lang="ru-RU" sz="2000" dirty="0">
              <a:solidFill>
                <a:srgbClr val="1B440E"/>
              </a:solidFill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963" y="2492896"/>
            <a:ext cx="4788024" cy="19683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221088"/>
            <a:ext cx="4150201" cy="166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28823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751138" y="159023"/>
            <a:ext cx="5198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Детальнее о том, что делаем мы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390900" y="1196975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540125" y="1268760"/>
            <a:ext cx="48656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Интересные и познавательные материалы об </a:t>
            </a:r>
            <a:endParaRPr lang="ru-RU" altLang="zh-CN" sz="2000" b="1" dirty="0" smtClean="0">
              <a:solidFill>
                <a:srgbClr val="1B440E"/>
              </a:solidFill>
            </a:endParaRPr>
          </a:p>
          <a:p>
            <a:r>
              <a:rPr lang="ru-RU" altLang="zh-CN" sz="2000" b="1" dirty="0" smtClean="0">
                <a:solidFill>
                  <a:srgbClr val="1B440E"/>
                </a:solidFill>
              </a:rPr>
              <a:t>истории </a:t>
            </a:r>
            <a:r>
              <a:rPr lang="ru-RU" altLang="zh-CN" sz="2000" b="1" dirty="0">
                <a:solidFill>
                  <a:srgbClr val="1B440E"/>
                </a:solidFill>
              </a:rPr>
              <a:t>бренда и эволюции продуктов</a:t>
            </a:r>
            <a:endParaRPr lang="ru-RU" sz="2000" dirty="0">
              <a:solidFill>
                <a:srgbClr val="1B440E"/>
              </a:solidFill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419872" y="2060848"/>
            <a:ext cx="4248150" cy="1728192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569097" y="2132633"/>
            <a:ext cx="4865688" cy="152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Какие </a:t>
            </a:r>
            <a:r>
              <a:rPr lang="ru-RU" altLang="zh-CN" sz="2000" b="1" dirty="0" smtClean="0">
                <a:solidFill>
                  <a:srgbClr val="1B440E"/>
                </a:solidFill>
              </a:rPr>
              <a:t>тексты </a:t>
            </a:r>
            <a:r>
              <a:rPr lang="ru-RU" altLang="zh-CN" sz="2000" b="1" dirty="0">
                <a:solidFill>
                  <a:srgbClr val="1B440E"/>
                </a:solidFill>
              </a:rPr>
              <a:t>мы можем </a:t>
            </a:r>
            <a:r>
              <a:rPr lang="ru-RU" altLang="zh-CN" sz="2000" b="1" dirty="0" smtClean="0">
                <a:solidFill>
                  <a:srgbClr val="1B440E"/>
                </a:solidFill>
              </a:rPr>
              <a:t>подготовить</a:t>
            </a:r>
            <a:r>
              <a:rPr lang="ru-RU" altLang="zh-CN" sz="2000" b="1" dirty="0">
                <a:solidFill>
                  <a:srgbClr val="1B440E"/>
                </a:solidFill>
              </a:rPr>
              <a:t>:</a:t>
            </a:r>
          </a:p>
          <a:p>
            <a:r>
              <a:rPr lang="ru-RU" altLang="zh-CN" sz="2000" dirty="0">
                <a:solidFill>
                  <a:srgbClr val="1B440E"/>
                </a:solidFill>
              </a:rPr>
              <a:t>- история </a:t>
            </a:r>
            <a:r>
              <a:rPr lang="ru-RU" altLang="zh-CN" sz="2000" dirty="0" smtClean="0">
                <a:solidFill>
                  <a:srgbClr val="1B440E"/>
                </a:solidFill>
              </a:rPr>
              <a:t>компании;</a:t>
            </a:r>
            <a:endParaRPr lang="ru-RU" altLang="zh-CN" sz="2000" dirty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- история </a:t>
            </a:r>
            <a:r>
              <a:rPr lang="ru-RU" altLang="zh-CN" sz="2000" dirty="0">
                <a:solidFill>
                  <a:srgbClr val="1B440E"/>
                </a:solidFill>
              </a:rPr>
              <a:t>успеха (хронология лучших </a:t>
            </a:r>
            <a:r>
              <a:rPr lang="ru-RU" altLang="zh-CN" sz="2000" dirty="0" smtClean="0">
                <a:solidFill>
                  <a:srgbClr val="1B440E"/>
                </a:solidFill>
              </a:rPr>
              <a:t>моделей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 </a:t>
            </a:r>
            <a:r>
              <a:rPr lang="ru-RU" altLang="zh-CN" sz="2000" dirty="0">
                <a:solidFill>
                  <a:srgbClr val="1B440E"/>
                </a:solidFill>
              </a:rPr>
              <a:t>за последние 5 лет</a:t>
            </a:r>
            <a:r>
              <a:rPr lang="ru-RU" altLang="zh-CN" sz="2000" dirty="0" smtClean="0">
                <a:solidFill>
                  <a:srgbClr val="1B440E"/>
                </a:solidFill>
              </a:rPr>
              <a:t>);</a:t>
            </a:r>
            <a:endParaRPr lang="ru-RU" altLang="zh-CN" sz="2000" dirty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- интервью;</a:t>
            </a:r>
            <a:endParaRPr lang="ru-RU" altLang="zh-CN" sz="2000" dirty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- один </a:t>
            </a:r>
            <a:r>
              <a:rPr lang="ru-RU" altLang="zh-CN" sz="2000" dirty="0">
                <a:solidFill>
                  <a:srgbClr val="1B440E"/>
                </a:solidFill>
              </a:rPr>
              <a:t>день из жизни </a:t>
            </a:r>
            <a:r>
              <a:rPr lang="ru-RU" altLang="zh-CN" sz="2000" dirty="0" smtClean="0">
                <a:solidFill>
                  <a:srgbClr val="1B440E"/>
                </a:solidFill>
              </a:rPr>
              <a:t>компании…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или вывести в блок свежие новости о бренде</a:t>
            </a:r>
            <a:endParaRPr lang="ru-RU" altLang="zh-CN" sz="2000" dirty="0">
              <a:solidFill>
                <a:srgbClr val="1B440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23" y="3886175"/>
            <a:ext cx="4254996" cy="202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94130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751138" y="159023"/>
            <a:ext cx="51984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Детальнее о том, что делаем мы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390900" y="1196974"/>
            <a:ext cx="4248150" cy="2016002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540125" y="1268760"/>
            <a:ext cx="4865688" cy="214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Проведение конкурса: </a:t>
            </a:r>
            <a:r>
              <a:rPr lang="ru-RU" altLang="zh-CN" sz="2000" dirty="0" smtClean="0">
                <a:solidFill>
                  <a:srgbClr val="1B440E"/>
                </a:solidFill>
              </a:rPr>
              <a:t>если </a:t>
            </a:r>
            <a:r>
              <a:rPr lang="ru-RU" altLang="zh-CN" sz="2000" dirty="0">
                <a:solidFill>
                  <a:srgbClr val="1B440E"/>
                </a:solidFill>
              </a:rPr>
              <a:t>у Вас есть </a:t>
            </a:r>
            <a:endParaRPr lang="ru-RU" altLang="zh-CN" sz="2000" dirty="0" smtClean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возможность </a:t>
            </a:r>
            <a:r>
              <a:rPr lang="ru-RU" altLang="zh-CN" sz="2000" dirty="0">
                <a:solidFill>
                  <a:srgbClr val="1B440E"/>
                </a:solidFill>
              </a:rPr>
              <a:t>предоставить для </a:t>
            </a:r>
            <a:r>
              <a:rPr lang="ru-RU" altLang="zh-CN" sz="2000" dirty="0" smtClean="0">
                <a:solidFill>
                  <a:srgbClr val="1B440E"/>
                </a:solidFill>
              </a:rPr>
              <a:t>розыгрыша 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одно </a:t>
            </a:r>
            <a:r>
              <a:rPr lang="ru-RU" altLang="zh-CN" sz="2000" dirty="0">
                <a:solidFill>
                  <a:srgbClr val="1B440E"/>
                </a:solidFill>
              </a:rPr>
              <a:t>или несколько устройств, мы обязательно поддержим Вашу инициативу и </a:t>
            </a:r>
            <a:r>
              <a:rPr lang="ru-RU" altLang="zh-CN" sz="2000" dirty="0" smtClean="0">
                <a:solidFill>
                  <a:srgbClr val="1B440E"/>
                </a:solidFill>
              </a:rPr>
              <a:t>проведем 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конкурс </a:t>
            </a:r>
            <a:r>
              <a:rPr lang="ru-RU" altLang="zh-CN" sz="2000" dirty="0">
                <a:solidFill>
                  <a:srgbClr val="1B440E"/>
                </a:solidFill>
              </a:rPr>
              <a:t>или викторину среди </a:t>
            </a:r>
            <a:r>
              <a:rPr lang="ru-RU" altLang="zh-CN" sz="2000" dirty="0" smtClean="0">
                <a:solidFill>
                  <a:srgbClr val="1B440E"/>
                </a:solidFill>
              </a:rPr>
              <a:t>посетителей 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нашего </a:t>
            </a:r>
            <a:r>
              <a:rPr lang="ru-RU" altLang="zh-CN" sz="2000" dirty="0">
                <a:solidFill>
                  <a:srgbClr val="1B440E"/>
                </a:solidFill>
              </a:rPr>
              <a:t>портала. О нем мы также обязательно </a:t>
            </a:r>
            <a:endParaRPr lang="ru-RU" altLang="zh-CN" sz="2000" dirty="0" smtClean="0">
              <a:solidFill>
                <a:srgbClr val="1B440E"/>
              </a:solidFill>
            </a:endParaRP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расскажем </a:t>
            </a:r>
            <a:r>
              <a:rPr lang="ru-RU" altLang="zh-CN" sz="2000" dirty="0">
                <a:solidFill>
                  <a:srgbClr val="1B440E"/>
                </a:solidFill>
              </a:rPr>
              <a:t>в наших аккаунтах в </a:t>
            </a:r>
            <a:r>
              <a:rPr lang="ru-RU" altLang="zh-CN" sz="2000" dirty="0" smtClean="0">
                <a:solidFill>
                  <a:srgbClr val="1B440E"/>
                </a:solidFill>
              </a:rPr>
              <a:t>социальных </a:t>
            </a:r>
          </a:p>
          <a:p>
            <a:r>
              <a:rPr lang="ru-RU" altLang="zh-CN" sz="2000" dirty="0" smtClean="0">
                <a:solidFill>
                  <a:srgbClr val="1B440E"/>
                </a:solidFill>
              </a:rPr>
              <a:t>сетях </a:t>
            </a:r>
            <a:r>
              <a:rPr lang="ru-RU" altLang="zh-CN" sz="2000" dirty="0" err="1">
                <a:solidFill>
                  <a:srgbClr val="1B440E"/>
                </a:solidFill>
              </a:rPr>
              <a:t>Facebook</a:t>
            </a:r>
            <a:r>
              <a:rPr lang="ru-RU" altLang="zh-CN" sz="2000" dirty="0">
                <a:solidFill>
                  <a:srgbClr val="1B440E"/>
                </a:solidFill>
              </a:rPr>
              <a:t> и </a:t>
            </a:r>
            <a:r>
              <a:rPr lang="ru-RU" altLang="zh-CN" sz="2000" dirty="0" err="1">
                <a:solidFill>
                  <a:srgbClr val="1B440E"/>
                </a:solidFill>
              </a:rPr>
              <a:t>ВКонтакте</a:t>
            </a:r>
            <a:r>
              <a:rPr lang="ru-RU" altLang="zh-CN" sz="2000" dirty="0">
                <a:solidFill>
                  <a:srgbClr val="1B440E"/>
                </a:solidFill>
              </a:rPr>
              <a:t>.</a:t>
            </a:r>
          </a:p>
          <a:p>
            <a:endParaRPr lang="ru-RU" altLang="zh-CN" sz="2000" b="1" dirty="0">
              <a:solidFill>
                <a:srgbClr val="1B440E"/>
              </a:solidFill>
            </a:endParaRPr>
          </a:p>
          <a:p>
            <a:endParaRPr lang="ru-RU" sz="2000" dirty="0">
              <a:solidFill>
                <a:srgbClr val="1B440E"/>
              </a:solidFill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573016"/>
            <a:ext cx="2040125" cy="21444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799" y="3861048"/>
            <a:ext cx="31242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59892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2843213" y="908050"/>
            <a:ext cx="5400675" cy="5113338"/>
          </a:xfrm>
          <a:prstGeom prst="rect">
            <a:avLst/>
          </a:prstGeom>
          <a:solidFill>
            <a:srgbClr val="E3E7E1"/>
          </a:solidFill>
          <a:ln w="9525">
            <a:solidFill>
              <a:srgbClr val="E3E7E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409950" y="2277244"/>
            <a:ext cx="4248150" cy="3600028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414713" y="1268413"/>
            <a:ext cx="4248150" cy="6477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28913" y="159023"/>
            <a:ext cx="18492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444875" y="1268413"/>
            <a:ext cx="4002088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1B440E"/>
                </a:solidFill>
              </a:rPr>
              <a:t>Стоимость данного предложения: </a:t>
            </a:r>
            <a:r>
              <a:rPr lang="en-US" sz="2000" b="1" dirty="0" smtClean="0">
                <a:solidFill>
                  <a:srgbClr val="1B440E"/>
                </a:solidFill>
              </a:rPr>
              <a:t>80</a:t>
            </a:r>
            <a:r>
              <a:rPr lang="ru-RU" sz="2000" b="1" dirty="0" smtClean="0">
                <a:solidFill>
                  <a:srgbClr val="1B440E"/>
                </a:solidFill>
              </a:rPr>
              <a:t>00 </a:t>
            </a:r>
            <a:r>
              <a:rPr lang="ru-RU" sz="2000" b="1" dirty="0">
                <a:solidFill>
                  <a:srgbClr val="1B440E"/>
                </a:solidFill>
              </a:rPr>
              <a:t>грн</a:t>
            </a:r>
            <a:r>
              <a:rPr lang="ru-RU" sz="2000" b="1" dirty="0" smtClean="0">
                <a:solidFill>
                  <a:srgbClr val="1B440E"/>
                </a:solidFill>
              </a:rPr>
              <a:t>.</a:t>
            </a:r>
          </a:p>
          <a:p>
            <a:r>
              <a:rPr lang="ru-RU" sz="2000" b="1" dirty="0">
                <a:solidFill>
                  <a:srgbClr val="1B440E"/>
                </a:solidFill>
              </a:rPr>
              <a:t>Период размещения - 7 дней.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6150" y="2411403"/>
            <a:ext cx="388778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b="1" dirty="0">
                <a:solidFill>
                  <a:srgbClr val="1B440E"/>
                </a:solidFill>
              </a:rPr>
              <a:t>Почему это выгодно:</a:t>
            </a:r>
            <a:endParaRPr lang="ru-RU" sz="2000" b="1" dirty="0">
              <a:solidFill>
                <a:srgbClr val="1B440E"/>
              </a:solidFill>
            </a:endParaRP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1538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1052736"/>
            <a:ext cx="1871662" cy="857189"/>
          </a:xfrm>
          <a:prstGeom prst="rect">
            <a:avLst/>
          </a:prstGeom>
          <a:noFill/>
        </p:spPr>
      </p:pic>
      <p:pic>
        <p:nvPicPr>
          <p:cNvPr id="15387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2276872"/>
            <a:ext cx="1871662" cy="671216"/>
          </a:xfrm>
          <a:prstGeom prst="rect">
            <a:avLst/>
          </a:prstGeom>
          <a:noFill/>
        </p:spPr>
      </p:pic>
      <p:pic>
        <p:nvPicPr>
          <p:cNvPr id="15388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3281448"/>
            <a:ext cx="1871662" cy="723616"/>
          </a:xfrm>
          <a:prstGeom prst="rect">
            <a:avLst/>
          </a:prstGeom>
          <a:noFill/>
        </p:spPr>
      </p:pic>
      <p:pic>
        <p:nvPicPr>
          <p:cNvPr id="15390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4365104"/>
            <a:ext cx="1871662" cy="798880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1880" y="2771443"/>
            <a:ext cx="3887788" cy="306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zh-CN" sz="2000" dirty="0" smtClean="0">
                <a:solidFill>
                  <a:srgbClr val="1B440E"/>
                </a:solidFill>
              </a:rPr>
              <a:t>1. Контакт </a:t>
            </a:r>
            <a:r>
              <a:rPr lang="ru-RU" altLang="zh-CN" sz="2000" dirty="0">
                <a:solidFill>
                  <a:srgbClr val="1B440E"/>
                </a:solidFill>
              </a:rPr>
              <a:t>более чем с </a:t>
            </a:r>
            <a:r>
              <a:rPr lang="ru-RU" altLang="zh-CN" sz="2000" dirty="0" smtClean="0">
                <a:solidFill>
                  <a:srgbClr val="1B440E"/>
                </a:solidFill>
              </a:rPr>
              <a:t>200,000 </a:t>
            </a:r>
            <a:r>
              <a:rPr lang="ru-RU" altLang="zh-CN" sz="2000" dirty="0" smtClean="0">
                <a:solidFill>
                  <a:srgbClr val="1B440E"/>
                </a:solidFill>
              </a:rPr>
              <a:t>уникальными пользователями из Украины. </a:t>
            </a:r>
          </a:p>
          <a:p>
            <a:endParaRPr lang="ru-RU" altLang="zh-CN" sz="2000" dirty="0">
              <a:solidFill>
                <a:srgbClr val="1B440E"/>
              </a:solidFill>
            </a:endParaRPr>
          </a:p>
          <a:p>
            <a:r>
              <a:rPr lang="ru-RU" altLang="zh-CN" sz="2000" dirty="0">
                <a:solidFill>
                  <a:srgbClr val="1B440E"/>
                </a:solidFill>
              </a:rPr>
              <a:t>2. Блок "Неделя компании" размещается </a:t>
            </a:r>
            <a:r>
              <a:rPr lang="ru-RU" altLang="zh-CN" sz="2000" dirty="0" smtClean="0">
                <a:solidFill>
                  <a:srgbClr val="1B440E"/>
                </a:solidFill>
              </a:rPr>
              <a:t>в </a:t>
            </a:r>
            <a:r>
              <a:rPr lang="ru-RU" altLang="zh-CN" sz="2000" dirty="0">
                <a:solidFill>
                  <a:srgbClr val="1B440E"/>
                </a:solidFill>
              </a:rPr>
              <a:t>первом экране и его невозможно не заметить</a:t>
            </a:r>
            <a:r>
              <a:rPr lang="ru-RU" altLang="zh-CN" sz="2000" dirty="0" smtClean="0">
                <a:solidFill>
                  <a:srgbClr val="1B440E"/>
                </a:solidFill>
              </a:rPr>
              <a:t>.</a:t>
            </a:r>
          </a:p>
          <a:p>
            <a:endParaRPr lang="ru-RU" altLang="zh-CN" sz="2000" dirty="0">
              <a:solidFill>
                <a:srgbClr val="1B440E"/>
              </a:solidFill>
            </a:endParaRPr>
          </a:p>
          <a:p>
            <a:r>
              <a:rPr lang="ru-RU" altLang="zh-CN" sz="2000" dirty="0">
                <a:solidFill>
                  <a:srgbClr val="1B440E"/>
                </a:solidFill>
              </a:rPr>
              <a:t>3. </a:t>
            </a:r>
            <a:r>
              <a:rPr lang="ru-RU" altLang="zh-CN" sz="2000" dirty="0" smtClean="0">
                <a:solidFill>
                  <a:srgbClr val="1B440E"/>
                </a:solidFill>
              </a:rPr>
              <a:t>Увеличение </a:t>
            </a:r>
            <a:r>
              <a:rPr lang="ru-RU" altLang="zh-CN" sz="2000" dirty="0">
                <a:solidFill>
                  <a:srgbClr val="1B440E"/>
                </a:solidFill>
              </a:rPr>
              <a:t>узнаваемости бренда за счет </a:t>
            </a:r>
            <a:r>
              <a:rPr lang="ru-RU" altLang="zh-CN" sz="2000" dirty="0" err="1">
                <a:solidFill>
                  <a:srgbClr val="1B440E"/>
                </a:solidFill>
              </a:rPr>
              <a:t>брендирования</a:t>
            </a:r>
            <a:r>
              <a:rPr lang="ru-RU" altLang="zh-CN" sz="2000" dirty="0">
                <a:solidFill>
                  <a:srgbClr val="1B440E"/>
                </a:solidFill>
              </a:rPr>
              <a:t> блока фирменным логотипом и палитрой</a:t>
            </a:r>
            <a:r>
              <a:rPr lang="ru-RU" altLang="zh-CN" sz="2000" dirty="0" smtClean="0">
                <a:solidFill>
                  <a:srgbClr val="1B440E"/>
                </a:solidFill>
              </a:rPr>
              <a:t>.</a:t>
            </a:r>
          </a:p>
          <a:p>
            <a:endParaRPr lang="ru-RU" altLang="zh-CN" sz="2000" dirty="0" smtClean="0">
              <a:solidFill>
                <a:srgbClr val="1B440E"/>
              </a:solidFill>
            </a:endParaRPr>
          </a:p>
          <a:p>
            <a:r>
              <a:rPr lang="ru-RU" sz="2000" dirty="0" smtClean="0">
                <a:solidFill>
                  <a:srgbClr val="1B440E"/>
                </a:solidFill>
              </a:rPr>
              <a:t>4. Цена в 2 раза ниже минимальной стоимости размещения самого доступного баннера с ограничением показов на аналогичный период.</a:t>
            </a:r>
            <a:endParaRPr lang="ru-RU" sz="2000" dirty="0">
              <a:solidFill>
                <a:srgbClr val="1B4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763540"/>
      </p:ext>
    </p:extLst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751138" y="92075"/>
            <a:ext cx="1501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101045" y="4235102"/>
            <a:ext cx="2736850" cy="1210122"/>
          </a:xfrm>
          <a:prstGeom prst="rect">
            <a:avLst/>
          </a:prstGeom>
          <a:solidFill>
            <a:srgbClr val="EAEAE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827088" y="6175375"/>
            <a:ext cx="13335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7FF18"/>
                </a:solidFill>
              </a:rPr>
              <a:t>SmartPhone.ua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7683500" y="6162675"/>
            <a:ext cx="70076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7FF18"/>
                </a:solidFill>
              </a:rPr>
              <a:t>201</a:t>
            </a:r>
            <a:r>
              <a:rPr lang="en-US" sz="2000" dirty="0" smtClean="0">
                <a:solidFill>
                  <a:srgbClr val="F7FF18"/>
                </a:solidFill>
              </a:rPr>
              <a:t>5</a:t>
            </a:r>
            <a:r>
              <a:rPr lang="ru-RU" sz="2000" dirty="0" smtClean="0">
                <a:solidFill>
                  <a:srgbClr val="F7FF18"/>
                </a:solidFill>
              </a:rPr>
              <a:t> </a:t>
            </a:r>
            <a:r>
              <a:rPr lang="ru-RU" sz="2000" dirty="0">
                <a:solidFill>
                  <a:srgbClr val="F7FF18"/>
                </a:solidFill>
              </a:rPr>
              <a:t>г.</a:t>
            </a:r>
          </a:p>
        </p:txBody>
      </p:sp>
      <p:pic>
        <p:nvPicPr>
          <p:cNvPr id="22539" name="Picture 11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856" y="1499170"/>
            <a:ext cx="2264139" cy="2499271"/>
          </a:xfrm>
          <a:prstGeom prst="rect">
            <a:avLst/>
          </a:prstGeom>
          <a:noFill/>
        </p:spPr>
      </p:pic>
      <p:sp>
        <p:nvSpPr>
          <p:cNvPr id="22542" name="Text Box 14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739122" y="4782790"/>
            <a:ext cx="2026517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zh-CN" sz="1600" dirty="0">
                <a:solidFill>
                  <a:srgbClr val="008000"/>
                </a:solidFill>
              </a:rPr>
              <a:t> </a:t>
            </a:r>
            <a:r>
              <a:rPr lang="ru-RU" altLang="zh-CN" sz="1600" dirty="0">
                <a:solidFill>
                  <a:srgbClr val="008000"/>
                </a:solidFill>
                <a:hlinkClick r:id="rId4"/>
              </a:rPr>
              <a:t>a.lazauskas@smartphone.ua</a:t>
            </a:r>
            <a:r>
              <a:rPr lang="ru-RU" altLang="zh-CN" sz="1500" dirty="0">
                <a:solidFill>
                  <a:srgbClr val="1B440E"/>
                </a:solidFill>
              </a:rPr>
              <a:t> </a:t>
            </a:r>
            <a:endParaRPr lang="ru-RU" sz="1500" dirty="0">
              <a:solidFill>
                <a:srgbClr val="1B440E"/>
              </a:solidFill>
            </a:endParaRPr>
          </a:p>
          <a:p>
            <a:endParaRPr lang="ru-RU" sz="1500" dirty="0">
              <a:solidFill>
                <a:srgbClr val="1B440E"/>
              </a:solidFill>
            </a:endParaRP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3174070" y="4204940"/>
            <a:ext cx="21900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altLang="zh-CN" b="1" dirty="0">
                <a:solidFill>
                  <a:srgbClr val="008000"/>
                </a:solidFill>
              </a:rPr>
              <a:t>Андрей </a:t>
            </a:r>
            <a:r>
              <a:rPr lang="ru-RU" altLang="zh-CN" b="1" dirty="0" err="1">
                <a:solidFill>
                  <a:srgbClr val="008000"/>
                </a:solidFill>
              </a:rPr>
              <a:t>Лазаускас</a:t>
            </a:r>
            <a:r>
              <a:rPr lang="ru-RU" altLang="zh-CN" dirty="0">
                <a:solidFill>
                  <a:schemeClr val="bg2"/>
                </a:solidFill>
              </a:rPr>
              <a:t/>
            </a:r>
            <a:br>
              <a:rPr lang="ru-RU" altLang="zh-CN" dirty="0">
                <a:solidFill>
                  <a:schemeClr val="bg2"/>
                </a:solidFill>
              </a:rPr>
            </a:br>
            <a:r>
              <a:rPr lang="ru-RU" altLang="zh-CN" dirty="0">
                <a:solidFill>
                  <a:srgbClr val="1B440E"/>
                </a:solidFill>
              </a:rPr>
              <a:t>Руководитель проекта</a:t>
            </a:r>
            <a:r>
              <a:rPr lang="ru-RU" altLang="zh-CN" b="1" dirty="0">
                <a:solidFill>
                  <a:srgbClr val="1B440E"/>
                </a:solidFill>
              </a:rPr>
              <a:t/>
            </a:r>
            <a:br>
              <a:rPr lang="ru-RU" altLang="zh-CN" b="1" dirty="0">
                <a:solidFill>
                  <a:srgbClr val="1B440E"/>
                </a:solidFill>
              </a:rPr>
            </a:br>
            <a:endParaRPr lang="ru-RU" altLang="zh-CN" b="1" dirty="0">
              <a:solidFill>
                <a:srgbClr val="1B440E"/>
              </a:solidFill>
            </a:endParaRPr>
          </a:p>
          <a:p>
            <a:r>
              <a:rPr lang="ru-RU" altLang="zh-CN" dirty="0">
                <a:solidFill>
                  <a:srgbClr val="1B440E"/>
                </a:solidFill>
              </a:rPr>
              <a:t>E-</a:t>
            </a:r>
            <a:r>
              <a:rPr lang="ru-RU" altLang="zh-CN" dirty="0" err="1">
                <a:solidFill>
                  <a:srgbClr val="1B440E"/>
                </a:solidFill>
              </a:rPr>
              <a:t>mail</a:t>
            </a:r>
            <a:r>
              <a:rPr lang="ru-RU" altLang="zh-CN" dirty="0" smtClean="0">
                <a:solidFill>
                  <a:srgbClr val="1B440E"/>
                </a:solidFill>
              </a:rPr>
              <a:t>:</a:t>
            </a:r>
            <a:endParaRPr lang="en-US" altLang="zh-CN" dirty="0" smtClean="0">
              <a:solidFill>
                <a:srgbClr val="1B440E"/>
              </a:solidFill>
            </a:endParaRPr>
          </a:p>
          <a:p>
            <a:endParaRPr lang="en-US" dirty="0" smtClean="0">
              <a:solidFill>
                <a:srgbClr val="1B440E"/>
              </a:solidFill>
            </a:endParaRPr>
          </a:p>
          <a:p>
            <a:r>
              <a:rPr lang="en-US" dirty="0" smtClean="0">
                <a:solidFill>
                  <a:srgbClr val="1B440E"/>
                </a:solidFill>
              </a:rPr>
              <a:t>mob: +38063-368-84-01</a:t>
            </a:r>
            <a:endParaRPr lang="ru-RU" dirty="0">
              <a:solidFill>
                <a:srgbClr val="1B440E"/>
              </a:solidFill>
            </a:endParaRPr>
          </a:p>
        </p:txBody>
      </p:sp>
    </p:spTree>
  </p:cSld>
  <p:clrMapOvr>
    <a:masterClrMapping/>
  </p:clrMapOvr>
  <p:transition spd="slow" advClick="0" advTm="5000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533</Words>
  <Application>Microsoft Office PowerPoint</Application>
  <PresentationFormat>Экран (4:3)</PresentationFormat>
  <Paragraphs>98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lazya</dc:creator>
  <cp:lastModifiedBy>Andrew</cp:lastModifiedBy>
  <cp:revision>74</cp:revision>
  <dcterms:created xsi:type="dcterms:W3CDTF">2013-03-27T04:58:02Z</dcterms:created>
  <dcterms:modified xsi:type="dcterms:W3CDTF">2015-02-10T09:48:18Z</dcterms:modified>
</cp:coreProperties>
</file>